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2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1993392"/>
            <a:ext cx="3371067" cy="56692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788920"/>
            <a:ext cx="108447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Guide</a:t>
            </a:r>
            <a:endParaRPr lang="en-US" sz="5400" dirty="0"/>
          </a:p>
        </p:txBody>
      </p:sp>
      <p:sp>
        <p:nvSpPr>
          <p:cNvPr id="5" name="Text 1"/>
          <p:cNvSpPr/>
          <p:nvPr/>
        </p:nvSpPr>
        <p:spPr>
          <a:xfrm>
            <a:off x="658368" y="3675888"/>
            <a:ext cx="759134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8FD6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operating system for financial accounts.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658368" y="576072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spc="160" kern="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Version 3.0  ·  2026  ·  Financial Infrastructure, Inc.  ·  CONFIDENTIAL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7296912" y="5632704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Supersedes v2.0. Every colour, token and type value in this guide was read</a:t>
            </a:r>
            <a:endParaRPr lang="en-US" sz="1000" dirty="0"/>
          </a:p>
          <a:p>
            <a:pPr algn="r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 of the live site, not carried forward from the previous edition.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dark ledger ground, one verdigris accent ramp, and a legacy token name that lies.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PALETTE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 ground, verdigris accent.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ledger navy is the foundation and carries roughly 70% of the visual weight. Verdigris is the single accent ramp. Mint is the positive highlight, used sparingly.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  <p:pic>
        <p:nvPicPr>
          <p:cNvPr id="9" name="Image 2" descr="/home/claude/gassets/a8-swatche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304288"/>
            <a:ext cx="5257800" cy="338328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6190488" y="2304288"/>
            <a:ext cx="5312664" cy="3383280"/>
          </a:xfrm>
          <a:prstGeom prst="roundRect">
            <a:avLst>
              <a:gd name="adj" fmla="val 2162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6428232" y="2450592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IT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6428232" y="2798064"/>
            <a:ext cx="48371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it, don’t balance it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6428232" y="3035808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 ground carries about 70% of the visual weight, verdigris 20%, mint and amber the last 10%. Equal weighting is the fastest way to look off-brand.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6428232" y="3529584"/>
            <a:ext cx="48371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accent ramp, not two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6428232" y="3767328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Verdigris is the only accent family. There is no secondary brand hue.</a:t>
            </a:r>
            <a:endParaRPr lang="en-US" sz="1000" dirty="0"/>
          </a:p>
        </p:txBody>
      </p:sp>
      <p:sp>
        <p:nvSpPr>
          <p:cNvPr id="16" name="Text 11"/>
          <p:cNvSpPr/>
          <p:nvPr/>
        </p:nvSpPr>
        <p:spPr>
          <a:xfrm>
            <a:off x="6428232" y="4261104"/>
            <a:ext cx="48371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colour is semantic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6428232" y="4498848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Mint, amber and rose signal state. They are never decorative.</a:t>
            </a:r>
            <a:endParaRPr lang="en-US" sz="1000" dirty="0"/>
          </a:p>
        </p:txBody>
      </p:sp>
      <p:sp>
        <p:nvSpPr>
          <p:cNvPr id="18" name="Text 13"/>
          <p:cNvSpPr/>
          <p:nvPr/>
        </p:nvSpPr>
        <p:spPr>
          <a:xfrm>
            <a:off x="6428232" y="4992624"/>
            <a:ext cx="48371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these values came from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6428232" y="5230368"/>
            <a:ext cx="4837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from uploads/a8core.css on the deployed site — not carried forward from v2.0.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— A TRAP IN THE TOKEN NAMES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tokens called “blue” are verdigris.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inherited its first stylesheet from B5 Secure™, whose accent is blue. The palette was migrated to verdigris; the token names were not. Both names still resolve, to the same value.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743200"/>
            <a:ext cx="10844784" cy="1371600"/>
          </a:xfrm>
          <a:prstGeom prst="roundRect">
            <a:avLst>
              <a:gd name="adj" fmla="val 5333"/>
            </a:avLst>
          </a:prstGeom>
          <a:solidFill>
            <a:srgbClr val="0E1C26"/>
          </a:solidFill>
          <a:ln w="12700">
            <a:solidFill>
              <a:srgbClr val="E0B04A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32688" y="2907792"/>
            <a:ext cx="102961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--blue:          #6FC3AE       --verd:          #6FC3AE      /* identical */</a:t>
            </a:r>
            <a:endParaRPr lang="en-US" sz="11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--blue-bright:   #8FD6C3       --verd-bright:   #8FD6C3      /* identical */</a:t>
            </a:r>
            <a:endParaRPr lang="en-US" sz="11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--blue-deep:     #2F8B76       --verd-deep:     #2F8B76      /* identical */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58368" y="4261104"/>
            <a:ext cx="5266944" cy="1481328"/>
          </a:xfrm>
          <a:prstGeom prst="roundRect">
            <a:avLst>
              <a:gd name="adj" fmla="val 493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77824" y="442569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means for you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877824" y="4773168"/>
            <a:ext cx="482803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describe the A8 Core™ accent as blue. It is verdigris. Any copy, deck or note that says “electric blue” is describing the retired palette — v2.0 of this guide did exactly that on two pages.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36208" y="4261104"/>
            <a:ext cx="5266944" cy="1481328"/>
          </a:xfrm>
          <a:prstGeom prst="roundRect">
            <a:avLst>
              <a:gd name="adj" fmla="val 493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455664" y="442569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write in new CSS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6455664" y="4773168"/>
            <a:ext cx="482803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--verd* names. The --blue* names are retained aliases so existing rules keep working; they are not deprecated in code, but they are deprecated in language.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— ACCESSIBILITY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Measured, not assumed.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pairing below was computed against the WCAG 2.1 relative-luminance formula. Any new pairing must be measured the same way before it ships.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  <p:pic>
        <p:nvPicPr>
          <p:cNvPr id="9" name="Image 2" descr="/home/claude/gassets/a8-contras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304288"/>
            <a:ext cx="4700016" cy="3346704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5632704" y="2304288"/>
            <a:ext cx="5870448" cy="3346704"/>
          </a:xfrm>
          <a:prstGeom prst="roundRect">
            <a:avLst>
              <a:gd name="adj" fmla="val 2186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5870448" y="245059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RULES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5870448" y="2798064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4.5:1 is the floor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5870448" y="3035808"/>
            <a:ext cx="539496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text and anything below 24px bold needs 4.5:1 against the colour actually behind it. Display text may sit at 3:1, but on this ground it never has to.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5870448" y="3520440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 the composited pixel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5870448" y="3758184"/>
            <a:ext cx="539496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Cards, washes and gradients change what is behind the text. Sample the rendered pixel, not the token you intended.</a:t>
            </a:r>
            <a:endParaRPr lang="en-US" sz="1000" dirty="0"/>
          </a:p>
        </p:txBody>
      </p:sp>
      <p:sp>
        <p:nvSpPr>
          <p:cNvPr id="16" name="Text 11"/>
          <p:cNvSpPr/>
          <p:nvPr/>
        </p:nvSpPr>
        <p:spPr>
          <a:xfrm>
            <a:off x="5870448" y="4242816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sample inside a glyph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5870448" y="4480560"/>
            <a:ext cx="539496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returns exactly 1.00:1, because the text is being compared with itself. Snapshot the ground before the text is drawn.</a:t>
            </a:r>
            <a:endParaRPr lang="en-US" sz="1000" dirty="0"/>
          </a:p>
        </p:txBody>
      </p:sp>
      <p:sp>
        <p:nvSpPr>
          <p:cNvPr id="18" name="Text 13"/>
          <p:cNvSpPr/>
          <p:nvPr/>
        </p:nvSpPr>
        <p:spPr>
          <a:xfrm>
            <a:off x="5870448" y="4965192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is never the only channel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5870448" y="5202936"/>
            <a:ext cx="539496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must also carry a word or a glyph.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Typography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type systems, one for the browser and one for everything you hand someone.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— THE WEB SYSTEM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Sora, Inter, JetBrains Mono.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three are self-hosted on the site. They are the correct faces for anything rendered in a browser.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  <p:pic>
        <p:nvPicPr>
          <p:cNvPr id="9" name="Image 2" descr="/home/claude/gassets/a8-spec-displa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487168"/>
            <a:ext cx="3407664" cy="1490853"/>
          </a:xfrm>
          <a:prstGeom prst="rect">
            <a:avLst/>
          </a:prstGeom>
        </p:spPr>
      </p:pic>
      <p:pic>
        <p:nvPicPr>
          <p:cNvPr id="10" name="Image 3" descr="/home/claude/gassets/a8-spec-bod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928" y="2487168"/>
            <a:ext cx="3407664" cy="1490853"/>
          </a:xfrm>
          <a:prstGeom prst="rect">
            <a:avLst/>
          </a:prstGeom>
        </p:spPr>
      </p:pic>
      <p:pic>
        <p:nvPicPr>
          <p:cNvPr id="11" name="Image 4" descr="/home/claude/gassets/a8-spec-mon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488" y="2487168"/>
            <a:ext cx="3407664" cy="1490853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658368" y="4480560"/>
            <a:ext cx="10844784" cy="1188720"/>
          </a:xfrm>
          <a:prstGeom prst="roundRect">
            <a:avLst>
              <a:gd name="adj" fmla="val 6154"/>
            </a:avLst>
          </a:prstGeom>
          <a:solidFill>
            <a:srgbClr val="0E1C26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3" name="Shape 6"/>
          <p:cNvSpPr/>
          <p:nvPr/>
        </p:nvSpPr>
        <p:spPr>
          <a:xfrm>
            <a:off x="658368" y="4553712"/>
            <a:ext cx="10844784" cy="347472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4" name="Text 7"/>
          <p:cNvSpPr/>
          <p:nvPr/>
        </p:nvSpPr>
        <p:spPr>
          <a:xfrm>
            <a:off x="822960" y="4553712"/>
            <a:ext cx="36872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 — Sora</a:t>
            </a:r>
            <a:endParaRPr lang="en-US" sz="1100" dirty="0"/>
          </a:p>
        </p:txBody>
      </p:sp>
      <p:sp>
        <p:nvSpPr>
          <p:cNvPr id="15" name="Text 8"/>
          <p:cNvSpPr/>
          <p:nvPr/>
        </p:nvSpPr>
        <p:spPr>
          <a:xfrm>
            <a:off x="4510187" y="4553712"/>
            <a:ext cx="675778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600 weight, tracking −0.01em. Page titles, hero lines, card headings.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822960" y="4901184"/>
            <a:ext cx="36872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— Inter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4510187" y="4901184"/>
            <a:ext cx="675778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 and 600 only. Body copy, navigation, labels, tables.</a:t>
            </a:r>
            <a:endParaRPr lang="en-US" sz="1100" dirty="0"/>
          </a:p>
        </p:txBody>
      </p:sp>
      <p:sp>
        <p:nvSpPr>
          <p:cNvPr id="18" name="Shape 11"/>
          <p:cNvSpPr/>
          <p:nvPr/>
        </p:nvSpPr>
        <p:spPr>
          <a:xfrm>
            <a:off x="658368" y="5248656"/>
            <a:ext cx="10844784" cy="347472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822960" y="5248656"/>
            <a:ext cx="36872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 — JetBrains Mono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4510187" y="5248656"/>
            <a:ext cx="675778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 and 700. Code panels, endpoints, tokens, receipts.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— PRODUCED ASSETS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Arial, and why.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deck or PDF is opened on a machine you do not control. Sora and Inter are not installed there, so the reader gets a substitute with different widths and your layout breaks. Produced assets are therefore set in Arial.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761488"/>
            <a:ext cx="5266944" cy="2286000"/>
          </a:xfrm>
          <a:prstGeom prst="roundRect">
            <a:avLst>
              <a:gd name="adj" fmla="val 320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32688" y="2907792"/>
            <a:ext cx="471830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Bb Cc</a:t>
            </a:r>
            <a:endParaRPr lang="en-US" sz="5400" dirty="0"/>
          </a:p>
        </p:txBody>
      </p:sp>
      <p:sp>
        <p:nvSpPr>
          <p:cNvPr id="11" name="Text 7"/>
          <p:cNvSpPr/>
          <p:nvPr/>
        </p:nvSpPr>
        <p:spPr>
          <a:xfrm>
            <a:off x="932688" y="3712464"/>
            <a:ext cx="47183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0123456789</a:t>
            </a:r>
            <a:endParaRPr lang="en-US" sz="2600" dirty="0"/>
          </a:p>
        </p:txBody>
      </p:sp>
      <p:sp>
        <p:nvSpPr>
          <p:cNvPr id="12" name="Text 8"/>
          <p:cNvSpPr/>
          <p:nvPr/>
        </p:nvSpPr>
        <p:spPr>
          <a:xfrm>
            <a:off x="932688" y="4169664"/>
            <a:ext cx="4718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quick brown fox jumps over the lazy dog.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932688" y="4590288"/>
            <a:ext cx="4718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LABEL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932688" y="4901184"/>
            <a:ext cx="4718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— display, body and eyebrow in produced assets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236208" y="2761488"/>
            <a:ext cx="5266944" cy="374904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00800" y="2761488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8191561" y="2761488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Bold, 32–44pt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400800" y="3136392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header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8191561" y="3136392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Bold, 20–24pt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36208" y="3511296"/>
            <a:ext cx="5266944" cy="374904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6400800" y="3511296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8191561" y="3511296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Regular, 11–14pt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6400800" y="3886200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8191561" y="3886200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Bold, uppercase, +2.4 tracking, verdigris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6236208" y="4261104"/>
            <a:ext cx="5266944" cy="374904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400800" y="4261104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8191561" y="4261104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Courier New — the safe mono across Office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6400800" y="4636008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</a:t>
            </a:r>
            <a:endParaRPr lang="en-US" sz="1100" dirty="0"/>
          </a:p>
        </p:txBody>
      </p:sp>
      <p:sp>
        <p:nvSpPr>
          <p:cNvPr id="29" name="Text 25"/>
          <p:cNvSpPr/>
          <p:nvPr/>
        </p:nvSpPr>
        <p:spPr>
          <a:xfrm>
            <a:off x="8191561" y="4636008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Regular, 10pt, txt-3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658368" y="5230368"/>
            <a:ext cx="108447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exception: a type specimen may show the web faces, because there it is the subject rather than the vehicle. Render it as an image, as the previous page does.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parts the site is actually assembled from.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Cards, chips, panels, tables.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class families already exist in a8core.css. Before authoring a new component, look for the family that covers it — there usually is one.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277977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 — .fx-card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77824" y="3127248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Rounded rectangle, ledger-800 fill, 1px line border. The base container for everything. Full borders only; never a single-side accent stripe.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6236208" y="2615184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55664" y="277977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panel — .console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455664" y="3127248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.console with .console-bar, .console-title and .console-body. Token classes .c-verb .c-path .c-str .c-key .c-num .c-ok .c-com .c-event .c-mut.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58368" y="3968496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77824" y="413308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block — .fx-*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877824" y="4480560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Fifteen members: fx-card, fx-grid, fx-table, fx-flow, fx-steps, fx-calc, fx-status, fx-chip, fx-note, fx-out, fx-res, fx-dep, fx-tool, fx-q, fx-2.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6236208" y="3968496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455664" y="413308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 field — .field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455664" y="4480560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Includes .field select. Native &lt;option&gt; lists are painted by the OS, so both the select and its option must be set explicitly or the popup is unreadable.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658368" y="5358384"/>
            <a:ext cx="10844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honeypot class .hp-field is defined and render-verified off-screen. Use it; do not invent a new hidden field.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VOCABULARY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badge is a claim. Spell it one way.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chips tell a buyer what is real today. The label set is closed, and the casing is part of the label.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10844784" cy="1371600"/>
          </a:xfrm>
          <a:prstGeom prst="roundRect">
            <a:avLst>
              <a:gd name="adj" fmla="val 533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932688" y="2889504"/>
            <a:ext cx="1906524" cy="274320"/>
          </a:xfrm>
          <a:prstGeom prst="roundRect">
            <a:avLst>
              <a:gd name="adj" fmla="val 50000"/>
            </a:avLst>
          </a:prstGeom>
          <a:solidFill>
            <a:srgbClr val="0E1C26"/>
          </a:solidFill>
          <a:ln w="12700">
            <a:solidFill>
              <a:srgbClr val="6FC3AE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932688" y="2889504"/>
            <a:ext cx="19065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specification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3003804" y="2889504"/>
            <a:ext cx="1362456" cy="274320"/>
          </a:xfrm>
          <a:prstGeom prst="roundRect">
            <a:avLst>
              <a:gd name="adj" fmla="val 50000"/>
            </a:avLst>
          </a:prstGeom>
          <a:solidFill>
            <a:srgbClr val="0E1C26"/>
          </a:solidFill>
          <a:ln w="12700">
            <a:solidFill>
              <a:srgbClr val="8FD6C3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003804" y="2889504"/>
            <a:ext cx="1362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FD6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partner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530852" y="2889504"/>
            <a:ext cx="1129284" cy="274320"/>
          </a:xfrm>
          <a:prstGeom prst="roundRect">
            <a:avLst>
              <a:gd name="adj" fmla="val 50000"/>
            </a:avLst>
          </a:prstGeom>
          <a:solidFill>
            <a:srgbClr val="0E1C26"/>
          </a:solidFill>
          <a:ln w="12700">
            <a:solidFill>
              <a:srgbClr val="E0B04A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30852" y="2889504"/>
            <a:ext cx="11292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0B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5824728" y="2889504"/>
            <a:ext cx="818388" cy="274320"/>
          </a:xfrm>
          <a:prstGeom prst="roundRect">
            <a:avLst>
              <a:gd name="adj" fmla="val 50000"/>
            </a:avLst>
          </a:prstGeom>
          <a:solidFill>
            <a:srgbClr val="0E1C26"/>
          </a:solidFill>
          <a:ln w="12700">
            <a:solidFill>
              <a:srgbClr val="7385A3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5824728" y="2889504"/>
            <a:ext cx="8183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6807708" y="2889504"/>
            <a:ext cx="1051560" cy="274320"/>
          </a:xfrm>
          <a:prstGeom prst="roundRect">
            <a:avLst>
              <a:gd name="adj" fmla="val 50000"/>
            </a:avLst>
          </a:prstGeom>
          <a:solidFill>
            <a:srgbClr val="0E1C26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807708" y="2889504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8023860" y="2889504"/>
            <a:ext cx="1673352" cy="274320"/>
          </a:xfrm>
          <a:prstGeom prst="roundRect">
            <a:avLst>
              <a:gd name="adj" fmla="val 50000"/>
            </a:avLst>
          </a:prstGeom>
          <a:solidFill>
            <a:srgbClr val="0E1C26"/>
          </a:solidFill>
          <a:ln w="12700">
            <a:solidFill>
              <a:srgbClr val="7385A3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023860" y="2889504"/>
            <a:ext cx="1673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Provider dependent</a:t>
            </a:r>
            <a:endParaRPr lang="en-US" sz="950" dirty="0"/>
          </a:p>
        </p:txBody>
      </p:sp>
      <p:sp>
        <p:nvSpPr>
          <p:cNvPr id="22" name="Text 18"/>
          <p:cNvSpPr/>
          <p:nvPr/>
        </p:nvSpPr>
        <p:spPr>
          <a:xfrm>
            <a:off x="932688" y="3346704"/>
            <a:ext cx="102961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CSS states exist: .fx-chip.st-dp (design partner) and .fx-chip.st-ip (in progress). Everything else inherits the base chip.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>
            <a:off x="658368" y="4206240"/>
            <a:ext cx="10844784" cy="1481328"/>
          </a:xfrm>
          <a:prstGeom prst="roundRect">
            <a:avLst>
              <a:gd name="adj" fmla="val 4938"/>
            </a:avLst>
          </a:prstGeom>
          <a:solidFill>
            <a:srgbClr val="12232E"/>
          </a:solidFill>
          <a:ln w="12700">
            <a:solidFill>
              <a:srgbClr val="E0B04A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914400" y="4334256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80" kern="0" dirty="0">
                <a:solidFill>
                  <a:srgbClr val="E0B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DEFECT · CASE DRIFT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914400" y="4626864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"Design partner"  4 pages        "design partner"  5 pages</a:t>
            </a:r>
            <a:endParaRPr lang="en-US" sz="11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"In progress"     8 pages        "in progress"     1 page</a:t>
            </a:r>
            <a:endParaRPr lang="en-US" sz="1150" dirty="0"/>
          </a:p>
        </p:txBody>
      </p:sp>
      <p:sp>
        <p:nvSpPr>
          <p:cNvPr id="26" name="Text 22"/>
          <p:cNvSpPr/>
          <p:nvPr/>
        </p:nvSpPr>
        <p:spPr>
          <a:xfrm>
            <a:off x="914400" y="5358384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Recommendation: normalise to sentence case — Design partner, In progress — in the next content pass. Ten edits.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GUIDE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rules, then the system.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guide is the single source of truth for the A8 Core™ identity. Where an existing asset disagrees with it, the guide wins and the asset gets corrected.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3407664" cy="1920240"/>
          </a:xfrm>
          <a:prstGeom prst="roundRect">
            <a:avLst>
              <a:gd name="adj" fmla="val 381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2816352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Ground truth beats memory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77824" y="3163824"/>
            <a:ext cx="2968752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hex value, token name and type face here was measured from the deployed stylesheet on the live site. If you need a value that is not in this guide, read it from the source — do not guess it from an older deck.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376928" y="2651760"/>
            <a:ext cx="3407664" cy="1920240"/>
          </a:xfrm>
          <a:prstGeom prst="roundRect">
            <a:avLst>
              <a:gd name="adj" fmla="val 381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596384" y="2816352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Web and produced differ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596384" y="3163824"/>
            <a:ext cx="2968752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live site is set in Sora, Inter and JetBrains Mono. Produced decks, PDFs and one-pagers are set in Arial. Both are correct; using the web faces in a deck is not, because the reader may not have them.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8095488" y="2651760"/>
            <a:ext cx="3407664" cy="1920240"/>
          </a:xfrm>
          <a:prstGeom prst="roundRect">
            <a:avLst>
              <a:gd name="adj" fmla="val 381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314944" y="2816352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Claims carry evidence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8314944" y="3163824"/>
            <a:ext cx="2968752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facts (account types, natures, endpoints) are countable and may be stated. Performance, market and ROI figures may not be stated without a named, dated source. See Claims discipline.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58368" y="4892040"/>
            <a:ext cx="10844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 in v3.0 is recorded in full on the Drift register at the back of this guide — including two errors carried by v2.0.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Voice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A8 Core™ sounds, and the sentences it does not say.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VOICE AND TONE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Confident, precise, builder-to-builder.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lead with the customer’s problem — build versus buy — name the category, and quantify honestly. No hype, no hedging.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7782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state. We do not hedge. Declarative sentences, answer first.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44728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66674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Precise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66674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terms. Authentication is not authorization. Signing is not encryption.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23620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5566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45566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limit. Mark modelled figures as modelled. Cite the source.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902512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924458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Concrete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924458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Countable nouns and named mechanisms beat adjectives every time.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658368" y="4572000"/>
            <a:ext cx="10844784" cy="1097280"/>
          </a:xfrm>
          <a:prstGeom prst="roundRect">
            <a:avLst>
              <a:gd name="adj" fmla="val 6667"/>
            </a:avLst>
          </a:prstGeom>
          <a:solidFill>
            <a:srgbClr val="0E1C26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32688" y="4754880"/>
            <a:ext cx="102961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i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“One core, every account type, one integration. A8 Core™ is the operating system for financial accounts — and B5 Secure™ authorizes every data element.”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MESSAGING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 this. Not that.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658368" y="2286000"/>
            <a:ext cx="5266944" cy="3611880"/>
          </a:xfrm>
          <a:prstGeom prst="roundRect">
            <a:avLst>
              <a:gd name="adj" fmla="val 2025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6236208" y="2286000"/>
            <a:ext cx="5266944" cy="3611880"/>
          </a:xfrm>
          <a:prstGeom prst="roundRect">
            <a:avLst>
              <a:gd name="adj" fmla="val 2025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468880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80" kern="0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SAY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896112" y="2852928"/>
            <a:ext cx="4809744" cy="2825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operating system for financial accounts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core, every account type, one integration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Spans banking and wealth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Secured by B5 Secure™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and reporting are a native feature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figures, each traceable to the catalog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6473952" y="2468880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80" kern="0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AVOID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6473952" y="2852928"/>
            <a:ext cx="4809744" cy="2825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audit record is the product”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“Compliance is the moat”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 26-2 / fair-lending / UDAAP framing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“Full core-banking replacement”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Hype, superlatives and vague claims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market or ROI number without a named, dated source</a:t>
            </a:r>
            <a:endParaRPr lang="en-US" sz="11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POSITIONING GUARDRAILS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non-negotiables.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asset — deck, document, diagram, page — must hold these four. They are what keeps the category clear.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5266944" cy="1426464"/>
          </a:xfrm>
          <a:prstGeom prst="roundRect">
            <a:avLst>
              <a:gd name="adj" fmla="val 512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877824" y="2889504"/>
            <a:ext cx="365760" cy="365760"/>
          </a:xfrm>
          <a:prstGeom prst="roundRect">
            <a:avLst>
              <a:gd name="adj" fmla="val 50000"/>
            </a:avLst>
          </a:prstGeom>
          <a:solidFill>
            <a:srgbClr val="10301F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77824" y="28895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1389888" y="2834640"/>
            <a:ext cx="4315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is the account operating system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389888" y="3291840"/>
            <a:ext cx="43159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Spanning the full account spectrum. Not single-lane, not a thin wrapper, not a full core-banking replacement.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36208" y="2651760"/>
            <a:ext cx="5266944" cy="1426464"/>
          </a:xfrm>
          <a:prstGeom prst="roundRect">
            <a:avLst>
              <a:gd name="adj" fmla="val 512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55664" y="2889504"/>
            <a:ext cx="365760" cy="365760"/>
          </a:xfrm>
          <a:prstGeom prst="roundRect">
            <a:avLst>
              <a:gd name="adj" fmla="val 50000"/>
            </a:avLst>
          </a:prstGeom>
          <a:solidFill>
            <a:srgbClr val="10301F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55664" y="28895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967728" y="2834640"/>
            <a:ext cx="4315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and reporting are native features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6967728" y="3291840"/>
            <a:ext cx="43159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Controls plus 1099/5498-style reporting per account type and transaction — never “compliance as the product”.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58368" y="4224528"/>
            <a:ext cx="5266944" cy="1426464"/>
          </a:xfrm>
          <a:prstGeom prst="roundRect">
            <a:avLst>
              <a:gd name="adj" fmla="val 512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877824" y="4462272"/>
            <a:ext cx="365760" cy="365760"/>
          </a:xfrm>
          <a:prstGeom prst="roundRect">
            <a:avLst>
              <a:gd name="adj" fmla="val 50000"/>
            </a:avLst>
          </a:prstGeom>
          <a:solidFill>
            <a:srgbClr val="10301F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77824" y="44622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1389888" y="4407408"/>
            <a:ext cx="4315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is “secured by B5 Secure™”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389888" y="4864608"/>
            <a:ext cx="43159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named component: fail-closed authorization, signed requests, evidence. Do not import B5’s GTM or scale claims into A8 copy.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6236208" y="4224528"/>
            <a:ext cx="5266944" cy="1426464"/>
          </a:xfrm>
          <a:prstGeom prst="roundRect">
            <a:avLst>
              <a:gd name="adj" fmla="val 512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455664" y="4462272"/>
            <a:ext cx="365760" cy="365760"/>
          </a:xfrm>
          <a:prstGeom prst="roundRect">
            <a:avLst>
              <a:gd name="adj" fmla="val 50000"/>
            </a:avLst>
          </a:prstGeom>
          <a:solidFill>
            <a:srgbClr val="10301F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455664" y="44622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6967728" y="4407408"/>
            <a:ext cx="4315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Lineage is pedigree only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6967728" y="4864608"/>
            <a:ext cx="43159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ICP → ISCP → A8 Core™. ICP is the owner’s registered work; full rights retained. It is not a customer logo wall.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CLAIMS DISCIPLINE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may be stated, and on whose authority.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site publishes structural facts about a catalog. That is defensible. Anything else needs a source or an owner attestation.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5266944" cy="3017520"/>
          </a:xfrm>
          <a:prstGeom prst="roundRect">
            <a:avLst>
              <a:gd name="adj" fmla="val 2424"/>
            </a:avLst>
          </a:prstGeom>
          <a:solidFill>
            <a:srgbClr val="12232E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779776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STATEABLE — STRUCTURAL AND COUNTABLE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658368" y="3127248"/>
            <a:ext cx="5266944" cy="384048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22960" y="3127248"/>
            <a:ext cx="179076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2613721" y="3127248"/>
            <a:ext cx="31879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 types defined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822960" y="3511296"/>
            <a:ext cx="179076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2613721" y="3511296"/>
            <a:ext cx="31879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 types enabled (2 defined, not enabled)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58368" y="3895344"/>
            <a:ext cx="5266944" cy="384048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22960" y="3895344"/>
            <a:ext cx="179076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2613721" y="3895344"/>
            <a:ext cx="31879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 natures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822960" y="4279392"/>
            <a:ext cx="179076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2613721" y="4279392"/>
            <a:ext cx="31879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classes modelled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658368" y="4663440"/>
            <a:ext cx="5266944" cy="384048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822960" y="4663440"/>
            <a:ext cx="179076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2613721" y="4663440"/>
            <a:ext cx="31879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Contribution-limit figures, cited to IRS releases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896112" y="5138928"/>
            <a:ext cx="4791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of these is a count over a published catalog. State the figure and the date, and say “structural, not a performance claim” where it could be misread.</a:t>
            </a:r>
            <a:endParaRPr lang="en-US" sz="1050" dirty="0"/>
          </a:p>
        </p:txBody>
      </p:sp>
      <p:sp>
        <p:nvSpPr>
          <p:cNvPr id="25" name="Shape 21"/>
          <p:cNvSpPr/>
          <p:nvPr/>
        </p:nvSpPr>
        <p:spPr>
          <a:xfrm>
            <a:off x="6236208" y="2651760"/>
            <a:ext cx="5266944" cy="3017520"/>
          </a:xfrm>
          <a:prstGeom prst="roundRect">
            <a:avLst>
              <a:gd name="adj" fmla="val 2424"/>
            </a:avLst>
          </a:prstGeom>
          <a:solidFill>
            <a:srgbClr val="12232E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473952" y="2779776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STATEABLE WITHOUT A SOURCE</a:t>
            </a:r>
            <a:endParaRPr lang="en-US" sz="1050" dirty="0"/>
          </a:p>
        </p:txBody>
      </p:sp>
      <p:sp>
        <p:nvSpPr>
          <p:cNvPr id="27" name="Text 23"/>
          <p:cNvSpPr/>
          <p:nvPr/>
        </p:nvSpPr>
        <p:spPr>
          <a:xfrm>
            <a:off x="6473952" y="3127248"/>
            <a:ext cx="4791456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size, growth rate, or share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ROI, cost saving, or time-to-market for a customer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Uptime, latency or throughput without a measurement window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comparison to a named competitor’s capability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names, logos or counts before consent is on file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status, approval, or charter language</a:t>
            </a:r>
            <a:endParaRPr lang="en-US" sz="1150" dirty="0"/>
          </a:p>
        </p:txBody>
      </p:sp>
      <p:sp>
        <p:nvSpPr>
          <p:cNvPr id="28" name="Text 24"/>
          <p:cNvSpPr/>
          <p:nvPr/>
        </p:nvSpPr>
        <p:spPr>
          <a:xfrm>
            <a:off x="6473952" y="5120640"/>
            <a:ext cx="47914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i="1" dirty="0">
                <a:solidFill>
                  <a:srgbClr val="E0B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dated “last updated” line on a legal page is itself a factual claim. Re-dating a document you did not revise is a false statement — leave it.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everything lives, and what is new in this edition.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AND OPENGRAPH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share card is a brand surface.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link posted to LinkedIn or X renders the OpenGraph card, not the page. It is often the first brand impression a buyer gets.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1000" dirty="0"/>
          </a:p>
        </p:txBody>
      </p:sp>
      <p:pic>
        <p:nvPicPr>
          <p:cNvPr id="9" name="Image 2" descr="/home/claude/og/a8core-og-1200x67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432304"/>
            <a:ext cx="5852160" cy="329184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6858000" y="2487168"/>
            <a:ext cx="4645152" cy="402336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7022592" y="2487168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default</a:t>
            </a:r>
            <a:endParaRPr lang="en-US" sz="1100" dirty="0"/>
          </a:p>
        </p:txBody>
      </p:sp>
      <p:sp>
        <p:nvSpPr>
          <p:cNvPr id="12" name="Text 7"/>
          <p:cNvSpPr/>
          <p:nvPr/>
        </p:nvSpPr>
        <p:spPr>
          <a:xfrm>
            <a:off x="8601944" y="2487168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a8core-og-1200x675.png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7022592" y="2889504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Size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8601944" y="2889504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 × 675 px (16:9)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6858000" y="3291840"/>
            <a:ext cx="4645152" cy="402336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7022592" y="3291840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in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8601944" y="3291840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Yoast SEO → Social → Default image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7022592" y="3694176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8601944" y="3694176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ledger-900 to ledger-950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6858000" y="4096512"/>
            <a:ext cx="4645152" cy="402336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7022592" y="4096512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8601944" y="4096512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Sora SemiBold + gradient run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7022592" y="4498848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area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8601944" y="4498848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64px on all four edges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6858000" y="4901184"/>
            <a:ext cx="4645152" cy="402336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7022592" y="4901184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available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8601944" y="4901184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1200×630, 1584×396, 1500×500</a:t>
            </a:r>
            <a:endParaRPr lang="en-US" sz="1100" dirty="0"/>
          </a:p>
        </p:txBody>
      </p:sp>
      <p:sp>
        <p:nvSpPr>
          <p:cNvPr id="28" name="Shape 23"/>
          <p:cNvSpPr/>
          <p:nvPr/>
        </p:nvSpPr>
        <p:spPr>
          <a:xfrm>
            <a:off x="6858000" y="5394960"/>
            <a:ext cx="4645152" cy="786384"/>
          </a:xfrm>
          <a:prstGeom prst="roundRect">
            <a:avLst>
              <a:gd name="adj" fmla="val 9302"/>
            </a:avLst>
          </a:prstGeom>
          <a:solidFill>
            <a:srgbClr val="0E1C26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7077456" y="548640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 × 675 is 16:9, which X and LinkedIn prefer. Facebook’s canonical ratio is 1.91:1, so it may trim a few pixels top and bottom — which is why nothing sits within 64px of an edge.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INDEX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Everything, with its real path.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paths are relative to https://a8core.com/wp-content/. Verified present in the deployed site.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578608"/>
            <a:ext cx="5266944" cy="3108960"/>
          </a:xfrm>
          <a:prstGeom prst="roundRect">
            <a:avLst>
              <a:gd name="adj" fmla="val 235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688336"/>
            <a:ext cx="4791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AND MEDIA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896112" y="2999232"/>
            <a:ext cx="479145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uploads/media/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a8core-lockup-white.png       reverse lockup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a8core-lockup-ink.png         positive lockup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a8core-wordmark-white.png     wordmark only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a8core-wordmark-ink.png       wordmark only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a8core-og-1200x675.png        OG default  (new)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og-card-1200x630.png          legacy OG card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linkedin-banner-1584x396.png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x-header-1500x500.png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A8-Core-Brand-Guide-v3.pdf    this document (new)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A8-Core-Brand-Guide.pdf       v2.0, retained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A8-Core-Media-Kit.pdf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6236208" y="2578608"/>
            <a:ext cx="5266944" cy="3108960"/>
          </a:xfrm>
          <a:prstGeom prst="roundRect">
            <a:avLst>
              <a:gd name="adj" fmla="val 235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73952" y="2688336"/>
            <a:ext cx="4791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DIAGRAMS, CSS AND CHROME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473952" y="2999232"/>
            <a:ext cx="479145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uploads/media/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01-where-a8core-fits.svg / 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02-account-spectrum.svg  / 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03-architecture.svg      / 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uploads/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a8core.css        tokens + components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a8core-base.css   base layer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a8core-docs.css   documentation pages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a8core-nav.html   live header  (edit here)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a8core-footer.html live footer (edit here)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og/*.png          176 per-page OG cards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658368" y="576072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0B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header and footer are HTML files rendered by a mu-plugin, not theme templates or a menu. Editing the theme does nothing.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DRIFT REGISTER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v2.0 got wrong, and what is still open.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brand guide that hides its own errors cannot be trusted as a source. These were found by measuring the live site against the previous edition.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10844784" cy="1572768"/>
          </a:xfrm>
          <a:prstGeom prst="roundRect">
            <a:avLst>
              <a:gd name="adj" fmla="val 4651"/>
            </a:avLst>
          </a:prstGeom>
          <a:solidFill>
            <a:srgbClr val="12232E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724912"/>
            <a:ext cx="10369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CORRECTED IN v3.0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658368" y="3017520"/>
            <a:ext cx="10844784" cy="457200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22960" y="3017520"/>
            <a:ext cx="368722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“Electric blue is the primary accent”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4510187" y="3017520"/>
            <a:ext cx="67577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Wrong on two pages of v2.0. The accent is verdigris #6FC3AE. The --blue* tokens are aliases of it.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822960" y="3474720"/>
            <a:ext cx="368722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ledger-850 = #12232E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4510187" y="3474720"/>
            <a:ext cx="67577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Wrong. The live value is #0E1C26. #12232E is ledger-800.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58368" y="4279392"/>
            <a:ext cx="10844784" cy="1572768"/>
          </a:xfrm>
          <a:prstGeom prst="roundRect">
            <a:avLst>
              <a:gd name="adj" fmla="val 4651"/>
            </a:avLst>
          </a:prstGeom>
          <a:solidFill>
            <a:srgbClr val="12232E"/>
          </a:solidFill>
          <a:ln w="12700">
            <a:solidFill>
              <a:srgbClr val="E0B04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96112" y="4389120"/>
            <a:ext cx="10369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E0B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— NEEDS AN OWNER DECISION, NOT A DESIGN DECISION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658368" y="4681728"/>
            <a:ext cx="10844784" cy="548640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22960" y="4681728"/>
            <a:ext cx="368722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“per-record” on 16 pages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4510187" y="4681728"/>
            <a:ext cx="675778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instances, 6 on legal pages, while 133 pages say “data element”.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22960" y="5230368"/>
            <a:ext cx="368722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label casing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4510187" y="5230368"/>
            <a:ext cx="675778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“design partner” vs “Design partner”; “In progress” vs “in progress”.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REFERENCE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page to keep open.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658368" y="2377440"/>
            <a:ext cx="3407664" cy="3291840"/>
          </a:xfrm>
          <a:prstGeom prst="roundRect">
            <a:avLst>
              <a:gd name="adj" fmla="val 2222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77824" y="2487168"/>
            <a:ext cx="2968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TOKENS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877824" y="2779776"/>
            <a:ext cx="2968752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ledger-900   #0B1620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ledger-950   #060E14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ledger-850   #0E1C26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ledger-800   #12232E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line         #1E3846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verd         #6FC3AE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verd-bright  #8FD6C3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verd-fill    #38A98F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verd-deep    #2F8B76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mint         #34E0A6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          #E8EEFB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txt-2        #AEBBD4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txt-3        #7385A3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376928" y="2377440"/>
            <a:ext cx="3407664" cy="3291840"/>
          </a:xfrm>
          <a:prstGeom prst="roundRect">
            <a:avLst>
              <a:gd name="adj" fmla="val 2222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4596384" y="2487168"/>
            <a:ext cx="2968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4596384" y="2779776"/>
            <a:ext cx="2968752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display: Sora 600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body: Inter 400 / 600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mono: JetBrains Mono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Produced: Arial (Courier New for mono)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Eyebrow: bold, uppercase, +2.4 tracking, verdigris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position: top-left, every asset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095488" y="2377440"/>
            <a:ext cx="3407664" cy="3291840"/>
          </a:xfrm>
          <a:prstGeom prst="roundRect">
            <a:avLst>
              <a:gd name="adj" fmla="val 2222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314944" y="2487168"/>
            <a:ext cx="2968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 THINGS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8314944" y="2779776"/>
            <a:ext cx="2968752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accent is verdigris, never blue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Reverse logo is the default; dark ground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counts may be stated; ROI may not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Secured by B5 Secure™ — a component, not a claim about A8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we are, what we are called, and the sentence everything else has to agree with.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2651760"/>
            <a:ext cx="2827347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3346704"/>
            <a:ext cx="867582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operating system for financial accounts.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58368" y="3968496"/>
            <a:ext cx="86758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D6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Questions, or a new asset to review: press@a8core.com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658368" y="5669280"/>
            <a:ext cx="10844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Copyright 2015–2026 Todd Yancey. A8 Core™ and related IP remain solely with Todd Yancey.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is a trademark used by Financial Infrastructure, Inc. (Delaware). Published for press &amp; partner use.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AT A GLANCE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A8 Core™ is — and how we say it.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658368" y="1956816"/>
            <a:ext cx="10844784" cy="1024128"/>
          </a:xfrm>
          <a:prstGeom prst="roundRect">
            <a:avLst>
              <a:gd name="adj" fmla="val 714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96112" y="2084832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one-liner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896112" y="2359152"/>
            <a:ext cx="103692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is the API-driven, bank-grade account core that fintech and wealthtech build on — opening, funding and transacting across every account type on one multi-tenant, white-label integration.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658368" y="3145536"/>
            <a:ext cx="5266944" cy="1170432"/>
          </a:xfrm>
          <a:prstGeom prst="roundRect">
            <a:avLst>
              <a:gd name="adj" fmla="val 625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77824" y="331012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category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877824" y="3657600"/>
            <a:ext cx="4828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operating system for financial accounts — the account core that spans banking AND wealth.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36208" y="3145536"/>
            <a:ext cx="5266944" cy="1170432"/>
          </a:xfrm>
          <a:prstGeom prst="roundRect">
            <a:avLst>
              <a:gd name="adj" fmla="val 625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455664" y="331012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wedge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6455664" y="3657600"/>
            <a:ext cx="4828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Cores are siloed by lane. A8 Core™ is one core across DDA, retirement, taxable, trust and private-fund.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58368" y="4480560"/>
            <a:ext cx="5266944" cy="1170432"/>
          </a:xfrm>
          <a:prstGeom prst="roundRect">
            <a:avLst>
              <a:gd name="adj" fmla="val 625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77824" y="4645152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moat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877824" y="4992624"/>
            <a:ext cx="4828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Full-spectrum coverage, multi-tenant and white-label delivery, structural switching costs, clean registered IP.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36208" y="4480560"/>
            <a:ext cx="5266944" cy="1170432"/>
          </a:xfrm>
          <a:prstGeom prst="roundRect">
            <a:avLst>
              <a:gd name="adj" fmla="val 6250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6455664" y="4645152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security position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6455664" y="4992624"/>
            <a:ext cx="4828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Secured by B5 Secure™ — a named component, not a claim A8 Core™ makes about itself.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NAME, ENTITY AND MARKS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the name right first.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 name, the operating entity and the IP holder are three different things and are not interchangeable in copy.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10844784" cy="2395728"/>
          </a:xfrm>
          <a:prstGeom prst="roundRect">
            <a:avLst>
              <a:gd name="adj" fmla="val 305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58368" y="2724912"/>
            <a:ext cx="10844784" cy="338328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22960" y="2724912"/>
            <a:ext cx="3687227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name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510187" y="2724912"/>
            <a:ext cx="675778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— always two words, capital A, capital C, ™ on first prominent use per asset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22960" y="3063240"/>
            <a:ext cx="3687227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written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4510187" y="3063240"/>
            <a:ext cx="675778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A8core · A8-Core · a8core (except in a URL or code identifier) · A8 CORE in running copy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58368" y="3401568"/>
            <a:ext cx="10844784" cy="338328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22960" y="3401568"/>
            <a:ext cx="3687227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entity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510187" y="3401568"/>
            <a:ext cx="675778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Infrastructure, Inc. (Delaware)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822960" y="3739896"/>
            <a:ext cx="3687227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 holder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4510187" y="3739896"/>
            <a:ext cx="675778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Todd Yancey — A8 Core™ and related IP remain solely with Todd Yancey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58368" y="4078224"/>
            <a:ext cx="10844784" cy="338328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22960" y="4078224"/>
            <a:ext cx="3687227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line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4510187" y="4078224"/>
            <a:ext cx="675778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Copyright 2015–2026 Todd Yancey. A8 Core™ and related IP remain solely with Todd Yancey.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822960" y="4416552"/>
            <a:ext cx="3687227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Press contact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4510187" y="4416552"/>
            <a:ext cx="675778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press@a8core.com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658368" y="4754880"/>
            <a:ext cx="10844784" cy="338328"/>
          </a:xfrm>
          <a:prstGeom prst="rect">
            <a:avLst/>
          </a:prstGeom>
          <a:solidFill>
            <a:srgbClr val="0E1C26"/>
          </a:solidFill>
          <a:ln w="12700">
            <a:solidFill>
              <a:srgbClr val="0E1C26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822960" y="4754880"/>
            <a:ext cx="3687227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contact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4510187" y="4754880"/>
            <a:ext cx="675778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sales@a8core.com — the published address on /contact/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658368" y="5138928"/>
            <a:ext cx="1084478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E0B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Retired predecessor platform name (pre-2026). It must not appear in any new asset. Historic files under /uploads/media/ keep their legacy names on purpose and are retained, not republished.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STACK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stack, four layers.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sentence that closes every page on the site. It is the canonical description of how the four brands relate, and it is the wording to reuse.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724912"/>
            <a:ext cx="2519172" cy="1883664"/>
          </a:xfrm>
          <a:prstGeom prst="roundRect">
            <a:avLst>
              <a:gd name="adj" fmla="val 388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283464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877824" y="3145536"/>
            <a:ext cx="20802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InvestNow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877824" y="3511296"/>
            <a:ext cx="20802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8FD6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it on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877824" y="4059936"/>
            <a:ext cx="20802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retail discovery surface.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3433572" y="2724912"/>
            <a:ext cx="2519172" cy="1883664"/>
          </a:xfrm>
          <a:prstGeom prst="roundRect">
            <a:avLst>
              <a:gd name="adj" fmla="val 3883"/>
            </a:avLst>
          </a:prstGeom>
          <a:solidFill>
            <a:srgbClr val="12232E"/>
          </a:solidFill>
          <a:ln w="12700">
            <a:solidFill>
              <a:srgbClr val="6FC3A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653028" y="283464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3653028" y="3145536"/>
            <a:ext cx="20802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3653028" y="3511296"/>
            <a:ext cx="20802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8FD6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clears and settles it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3653028" y="4059936"/>
            <a:ext cx="20802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account operating system.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6208776" y="2724912"/>
            <a:ext cx="2519172" cy="1883664"/>
          </a:xfrm>
          <a:prstGeom prst="roundRect">
            <a:avLst>
              <a:gd name="adj" fmla="val 388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428232" y="283464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6428232" y="3145536"/>
            <a:ext cx="20802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 Services</a:t>
            </a:r>
            <a:endParaRPr lang="en-US" sz="1500" dirty="0"/>
          </a:p>
        </p:txBody>
      </p:sp>
      <p:sp>
        <p:nvSpPr>
          <p:cNvPr id="22" name="Text 18"/>
          <p:cNvSpPr/>
          <p:nvPr/>
        </p:nvSpPr>
        <p:spPr>
          <a:xfrm>
            <a:off x="6428232" y="3511296"/>
            <a:ext cx="20802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8FD6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custodies it</a:t>
            </a:r>
            <a:endParaRPr lang="en-US" sz="1150" dirty="0"/>
          </a:p>
        </p:txBody>
      </p:sp>
      <p:sp>
        <p:nvSpPr>
          <p:cNvPr id="23" name="Text 19"/>
          <p:cNvSpPr/>
          <p:nvPr/>
        </p:nvSpPr>
        <p:spPr>
          <a:xfrm>
            <a:off x="6428232" y="4059936"/>
            <a:ext cx="20802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custodian of record.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8983980" y="2724912"/>
            <a:ext cx="2519172" cy="1883664"/>
          </a:xfrm>
          <a:prstGeom prst="roundRect">
            <a:avLst>
              <a:gd name="adj" fmla="val 3883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9203436" y="283464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9203436" y="3145536"/>
            <a:ext cx="20802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</a:t>
            </a:r>
            <a:endParaRPr lang="en-US" sz="1500" dirty="0"/>
          </a:p>
        </p:txBody>
      </p:sp>
      <p:sp>
        <p:nvSpPr>
          <p:cNvPr id="27" name="Text 23"/>
          <p:cNvSpPr/>
          <p:nvPr/>
        </p:nvSpPr>
        <p:spPr>
          <a:xfrm>
            <a:off x="9203436" y="3511296"/>
            <a:ext cx="20802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8FD6C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authorizes every data element</a:t>
            </a:r>
            <a:endParaRPr lang="en-US" sz="1150" dirty="0"/>
          </a:p>
        </p:txBody>
      </p:sp>
      <p:sp>
        <p:nvSpPr>
          <p:cNvPr id="28" name="Text 24"/>
          <p:cNvSpPr/>
          <p:nvPr/>
        </p:nvSpPr>
        <p:spPr>
          <a:xfrm>
            <a:off x="9203436" y="4059936"/>
            <a:ext cx="20802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enforcement layer.</a:t>
            </a:r>
            <a:endParaRPr lang="en-US" sz="1050" dirty="0"/>
          </a:p>
        </p:txBody>
      </p:sp>
      <p:sp>
        <p:nvSpPr>
          <p:cNvPr id="29" name="Shape 25"/>
          <p:cNvSpPr/>
          <p:nvPr/>
        </p:nvSpPr>
        <p:spPr>
          <a:xfrm>
            <a:off x="658368" y="4828032"/>
            <a:ext cx="10844784" cy="822960"/>
          </a:xfrm>
          <a:prstGeom prst="roundRect">
            <a:avLst>
              <a:gd name="adj" fmla="val 8889"/>
            </a:avLst>
          </a:prstGeom>
          <a:solidFill>
            <a:srgbClr val="0E1C26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896112" y="4974336"/>
            <a:ext cx="103692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“One stack, four layers. Find it on InvestNow. A8 Core™ clears and settles it. Investor Services custodies it. B5 Secure™ authorizes every data element.”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lockup, the space around it, and the six things that break it.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LOCKUP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runs, one baseline.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lockup is pure type set in Sora — “A8” in verdigris at weight 800, “Core” in near-white at weight 500, and the ™ at 0.30em. There is no plate: an earlier mark had one and it is retired.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5266944" cy="1591056"/>
          </a:xfrm>
          <a:prstGeom prst="roundRect">
            <a:avLst>
              <a:gd name="adj" fmla="val 4598"/>
            </a:avLst>
          </a:prstGeom>
          <a:solidFill>
            <a:srgbClr val="060E14"/>
          </a:solidFill>
          <a:ln w="12700">
            <a:solidFill>
              <a:srgbClr val="1E3846"/>
            </a:solidFill>
            <a:prstDash val="solid"/>
          </a:ln>
        </p:spPr>
      </p:sp>
      <p:pic>
        <p:nvPicPr>
          <p:cNvPr id="10" name="Image 2" descr="/home/claude/logo/a8-lockup-rev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2980944"/>
            <a:ext cx="3153579" cy="53035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6112" y="3785616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Reverse — default, on ledger ground</a:t>
            </a:r>
            <a:endParaRPr lang="en-US" sz="1100" dirty="0"/>
          </a:p>
        </p:txBody>
      </p:sp>
      <p:sp>
        <p:nvSpPr>
          <p:cNvPr id="12" name="Shape 7"/>
          <p:cNvSpPr/>
          <p:nvPr/>
        </p:nvSpPr>
        <p:spPr>
          <a:xfrm>
            <a:off x="6236208" y="2615184"/>
            <a:ext cx="5266944" cy="1591056"/>
          </a:xfrm>
          <a:prstGeom prst="roundRect">
            <a:avLst>
              <a:gd name="adj" fmla="val 4598"/>
            </a:avLst>
          </a:prstGeom>
          <a:solidFill>
            <a:srgbClr val="F4F7FB"/>
          </a:solidFill>
          <a:ln w="12700">
            <a:solidFill>
              <a:srgbClr val="D3DCE6"/>
            </a:solidFill>
            <a:prstDash val="solid"/>
          </a:ln>
        </p:spPr>
      </p:sp>
      <p:pic>
        <p:nvPicPr>
          <p:cNvPr id="13" name="Image 3" descr="/home/claude/logo/a8-lockup-po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408" y="2980944"/>
            <a:ext cx="3153579" cy="53035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473952" y="3785616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Positive — light backgrounds only</a:t>
            </a:r>
            <a:endParaRPr lang="en-US" sz="1100" dirty="0"/>
          </a:p>
        </p:txBody>
      </p:sp>
      <p:sp>
        <p:nvSpPr>
          <p:cNvPr id="15" name="Shape 9"/>
          <p:cNvSpPr/>
          <p:nvPr/>
        </p:nvSpPr>
        <p:spPr>
          <a:xfrm>
            <a:off x="658368" y="4352544"/>
            <a:ext cx="3407664" cy="1481328"/>
          </a:xfrm>
          <a:prstGeom prst="roundRect">
            <a:avLst>
              <a:gd name="adj" fmla="val 493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877824" y="4517136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space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877824" y="4864608"/>
            <a:ext cx="296875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clear space on all four sides equal to the cap height of the “A”. Never crowd it.</a:t>
            </a:r>
            <a:endParaRPr lang="en-US" sz="1100" dirty="0"/>
          </a:p>
        </p:txBody>
      </p:sp>
      <p:sp>
        <p:nvSpPr>
          <p:cNvPr id="18" name="Shape 12"/>
          <p:cNvSpPr/>
          <p:nvPr/>
        </p:nvSpPr>
        <p:spPr>
          <a:xfrm>
            <a:off x="4376928" y="4352544"/>
            <a:ext cx="3407664" cy="1481328"/>
          </a:xfrm>
          <a:prstGeom prst="roundRect">
            <a:avLst>
              <a:gd name="adj" fmla="val 493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4596384" y="4517136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values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4596384" y="4864608"/>
            <a:ext cx="296875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#6FC3AE at weight 800. Core #E8EEFB at weight 500, offset 0.40em. ™ at 0.30em, #7385A3.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8095488" y="4352544"/>
            <a:ext cx="3407664" cy="1481328"/>
          </a:xfrm>
          <a:prstGeom prst="roundRect">
            <a:avLst>
              <a:gd name="adj" fmla="val 4938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8314944" y="4517136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position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8314944" y="4864608"/>
            <a:ext cx="296875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Top-left on decks, documents and diagrams. It is the same position on every asset.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a8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a8-lockup-rev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631162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6FC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— DON’T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mark.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failure modes. Each one is a rejection, not a preference.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 Core™ Brand Guide · v3.1 · 2026 · Financial Infrastructure, Inc.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859536" y="28895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1016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59536" y="28895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1371600" y="2798064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stretch, condense or distort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371600" y="3127248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proportionally, always.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36208" y="2615184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37376" y="28895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1016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37376" y="28895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6949440" y="2798064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recolour outside the palette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6949440" y="3127248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White, ink, or a single verdigris tone.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58368" y="3730752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859536" y="400507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1016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59536" y="4005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1371600" y="3913632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add shadows, glows or outlines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371600" y="4242816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 carries no effects.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6236208" y="3730752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437376" y="400507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1016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437376" y="4005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27" name="Text 23"/>
          <p:cNvSpPr/>
          <p:nvPr/>
        </p:nvSpPr>
        <p:spPr>
          <a:xfrm>
            <a:off x="6949440" y="3913632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place reverse on a busy ground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6949440" y="4242816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Contrast must reach 4.5:1 behind the mark.</a:t>
            </a:r>
            <a:endParaRPr lang="en-US" sz="1100" dirty="0"/>
          </a:p>
        </p:txBody>
      </p:sp>
      <p:sp>
        <p:nvSpPr>
          <p:cNvPr id="29" name="Shape 25"/>
          <p:cNvSpPr/>
          <p:nvPr/>
        </p:nvSpPr>
        <p:spPr>
          <a:xfrm>
            <a:off x="658368" y="4846320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859536" y="512064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1016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859536" y="5120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32" name="Text 28"/>
          <p:cNvSpPr/>
          <p:nvPr/>
        </p:nvSpPr>
        <p:spPr>
          <a:xfrm>
            <a:off x="1371600" y="5029200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rotate or rearrange</a:t>
            </a:r>
            <a:endParaRPr lang="en-US" sz="1250" dirty="0"/>
          </a:p>
        </p:txBody>
      </p:sp>
      <p:sp>
        <p:nvSpPr>
          <p:cNvPr id="33" name="Text 29"/>
          <p:cNvSpPr/>
          <p:nvPr/>
        </p:nvSpPr>
        <p:spPr>
          <a:xfrm>
            <a:off x="1371600" y="5358384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left, wordmark right, level.</a:t>
            </a:r>
            <a:endParaRPr lang="en-US" sz="1100" dirty="0"/>
          </a:p>
        </p:txBody>
      </p:sp>
      <p:sp>
        <p:nvSpPr>
          <p:cNvPr id="34" name="Shape 30"/>
          <p:cNvSpPr/>
          <p:nvPr/>
        </p:nvSpPr>
        <p:spPr>
          <a:xfrm>
            <a:off x="6236208" y="4846320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232E"/>
          </a:solidFill>
          <a:ln w="12700">
            <a:solidFill>
              <a:srgbClr val="1E3846"/>
            </a:solidFill>
            <a:prstDash val="solid"/>
          </a:ln>
        </p:spPr>
      </p:sp>
      <p:sp>
        <p:nvSpPr>
          <p:cNvPr id="35" name="Shape 31"/>
          <p:cNvSpPr/>
          <p:nvPr/>
        </p:nvSpPr>
        <p:spPr>
          <a:xfrm>
            <a:off x="6437376" y="512064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1016"/>
          </a:solidFill>
          <a:ln w="12700">
            <a:solidFill>
              <a:srgbClr val="FF9AA5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437376" y="5120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9A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37" name="Text 33"/>
          <p:cNvSpPr/>
          <p:nvPr/>
        </p:nvSpPr>
        <p:spPr>
          <a:xfrm>
            <a:off x="6949440" y="5029200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re-typeset the wordmark</a:t>
            </a:r>
            <a:endParaRPr lang="en-US" sz="1250" dirty="0"/>
          </a:p>
        </p:txBody>
      </p:sp>
      <p:sp>
        <p:nvSpPr>
          <p:cNvPr id="38" name="Text 34"/>
          <p:cNvSpPr/>
          <p:nvPr/>
        </p:nvSpPr>
        <p:spPr>
          <a:xfrm>
            <a:off x="6949440" y="5358384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artwork, not live text.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A8 Core™ — Brand Guide v3.0</dc:title>
  <dc:subject>A8 Core brand, identity and messaging standard</dc:subject>
  <dc:creator>Financial Infrastructure, Inc.</dc:creator>
  <cp:lastModifiedBy>Financial Infrastructure, Inc.</cp:lastModifiedBy>
  <cp:revision>1</cp:revision>
  <dcterms:created xsi:type="dcterms:W3CDTF">2026-08-02T05:21:44Z</dcterms:created>
  <dcterms:modified xsi:type="dcterms:W3CDTF">2026-08-02T05:21:44Z</dcterms:modified>
</cp:coreProperties>
</file>